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8"/>
  </p:handoutMasterIdLst>
  <p:sldIdLst>
    <p:sldId id="256" r:id="rId2"/>
    <p:sldId id="288" r:id="rId3"/>
    <p:sldId id="289" r:id="rId4"/>
    <p:sldId id="291" r:id="rId5"/>
    <p:sldId id="284" r:id="rId6"/>
    <p:sldId id="285" r:id="rId7"/>
    <p:sldId id="290" r:id="rId8"/>
    <p:sldId id="257" r:id="rId9"/>
    <p:sldId id="258" r:id="rId10"/>
    <p:sldId id="259" r:id="rId11"/>
    <p:sldId id="261" r:id="rId12"/>
    <p:sldId id="264" r:id="rId13"/>
    <p:sldId id="266" r:id="rId14"/>
    <p:sldId id="268" r:id="rId15"/>
    <p:sldId id="271" r:id="rId16"/>
    <p:sldId id="269" r:id="rId17"/>
    <p:sldId id="278" r:id="rId18"/>
    <p:sldId id="279" r:id="rId19"/>
    <p:sldId id="273" r:id="rId20"/>
    <p:sldId id="274" r:id="rId21"/>
    <p:sldId id="275" r:id="rId22"/>
    <p:sldId id="293" r:id="rId23"/>
    <p:sldId id="277" r:id="rId24"/>
    <p:sldId id="280" r:id="rId25"/>
    <p:sldId id="260" r:id="rId26"/>
    <p:sldId id="281" r:id="rId27"/>
  </p:sldIdLst>
  <p:sldSz cx="9144000" cy="6858000" type="screen4x3"/>
  <p:notesSz cx="6881813" cy="95885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4" d="100"/>
          <a:sy n="104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 smtClean="0"/>
            </a:lvl1pPr>
          </a:lstStyle>
          <a:p>
            <a:pPr>
              <a:defRPr/>
            </a:pPr>
            <a:fld id="{4ABCCC5F-F086-4A23-AC6C-61E023E0EEAF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2982913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07488"/>
            <a:ext cx="2982912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2C97C71-8A00-4BFC-99B9-AE9EFBD3D4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ELSITO\Logo\ELSITO%2520%25282%2529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8575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CAED7D-EC8C-4918-B60F-4E46FBE81E17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885135-240B-4F18-ACED-6146D06583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4813-4EF1-4987-97D6-BA6491F2F815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DC67-1738-4473-9232-73CC99467B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768D-661A-4F2E-9E09-66A1ACF0694C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A382-A7B2-4363-A05B-951CB6F5C1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27051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ELSITO\Logo\ELSITO%2520%25282%2529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14313"/>
            <a:ext cx="2500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428868"/>
            <a:ext cx="8229600" cy="324007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7158" y="1285860"/>
            <a:ext cx="5929354" cy="1000132"/>
          </a:xfrm>
        </p:spPr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37F65-76D1-4048-8904-FBD4F6F67823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42992-EB43-4234-B3AC-CF9751BA2F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00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2BEDD-2A92-477A-BACD-20B59870EC1A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6AD366-FA5B-4C0B-8C25-B56AB48ABF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7A1BBA-EA6C-4779-8D1A-6564F333FC40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4F87BF-02FC-4288-900E-AA3007956F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20E135-D31A-42EC-B9BA-630AB2C1F5CB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2EF581-6F1E-420C-A0DA-97066D20B9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" name="Picture 2" descr="E:\ELSITO\Logo\ELSITO%2520%25282%252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52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6106D9-3D11-4EEE-9C2C-F682C1B33DB4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512FD-6A52-48E3-BB10-7C05A59EC7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34B6-95FE-46CC-A44B-02843A621DCC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66E7-4311-49C7-909D-B9620E43F1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A2CA5B-B18A-40DB-9164-2D1F014EC3B1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7E877-47DA-4822-ACDF-E41A112C42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7EE22F-F594-4325-BD75-B45D3259722F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BC03B1-C0FE-4110-9AA3-FE37E1229D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CC0F79-C130-42DE-ADEA-928A69729910}" type="datetimeFigureOut">
              <a:rPr lang="el-GR"/>
              <a:pPr>
                <a:defRPr/>
              </a:pPr>
              <a:t>29/4/2010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BD7C98-415C-47F1-B867-6F9244A611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68" r:id="rId7"/>
    <p:sldLayoutId id="2147483777" r:id="rId8"/>
    <p:sldLayoutId id="2147483778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ife.com/image/9214681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sito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22860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Empowering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Learning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Inclusion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through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</a:rPr>
              <a:t>Occupation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(ELSITO)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14282" y="5357825"/>
            <a:ext cx="8786874" cy="1071549"/>
          </a:xfrm>
        </p:spPr>
        <p:txBody>
          <a:bodyPr/>
          <a:lstStyle/>
          <a:p>
            <a:pPr marR="0" algn="l" eaLnBrk="1" hangingPunct="1"/>
            <a:r>
              <a:rPr lang="en-GB" dirty="0" smtClean="0">
                <a:solidFill>
                  <a:srgbClr val="6D1014"/>
                </a:solidFill>
              </a:rPr>
              <a:t>Salvador </a:t>
            </a:r>
            <a:r>
              <a:rPr lang="en-GB" dirty="0" err="1" smtClean="0">
                <a:solidFill>
                  <a:srgbClr val="6D1014"/>
                </a:solidFill>
              </a:rPr>
              <a:t>Simo</a:t>
            </a:r>
            <a:r>
              <a:rPr lang="en-GB" dirty="0" smtClean="0">
                <a:solidFill>
                  <a:srgbClr val="6D1014"/>
                </a:solidFill>
              </a:rPr>
              <a:t> </a:t>
            </a:r>
            <a:r>
              <a:rPr lang="en-GB" dirty="0" err="1" smtClean="0">
                <a:solidFill>
                  <a:srgbClr val="6D1014"/>
                </a:solidFill>
              </a:rPr>
              <a:t>Algado</a:t>
            </a:r>
            <a:endParaRPr lang="el-GR" dirty="0" smtClean="0">
              <a:solidFill>
                <a:srgbClr val="6D1014"/>
              </a:solidFill>
            </a:endParaRPr>
          </a:p>
          <a:p>
            <a:pPr marR="0" algn="l" eaLnBrk="1" hangingPunct="1"/>
            <a:r>
              <a:rPr lang="el-GR" dirty="0" err="1" smtClean="0">
                <a:solidFill>
                  <a:srgbClr val="6D1014"/>
                </a:solidFill>
              </a:rPr>
              <a:t>Sarah</a:t>
            </a:r>
            <a:r>
              <a:rPr lang="el-GR" dirty="0" smtClean="0">
                <a:solidFill>
                  <a:srgbClr val="6D1014"/>
                </a:solidFill>
              </a:rPr>
              <a:t> </a:t>
            </a:r>
            <a:r>
              <a:rPr lang="el-GR" dirty="0" err="1" smtClean="0">
                <a:solidFill>
                  <a:srgbClr val="6D1014"/>
                </a:solidFill>
              </a:rPr>
              <a:t>Kantartzis</a:t>
            </a:r>
            <a:r>
              <a:rPr lang="en-GB" dirty="0" smtClean="0">
                <a:solidFill>
                  <a:srgbClr val="6D1014"/>
                </a:solidFill>
              </a:rPr>
              <a:t>                </a:t>
            </a:r>
            <a:r>
              <a:rPr lang="en-GB" sz="2000" dirty="0" smtClean="0">
                <a:solidFill>
                  <a:srgbClr val="6D1014"/>
                </a:solidFill>
              </a:rPr>
              <a:t>Marion </a:t>
            </a:r>
            <a:r>
              <a:rPr lang="en-GB" sz="2000" dirty="0" err="1" smtClean="0">
                <a:solidFill>
                  <a:srgbClr val="6D1014"/>
                </a:solidFill>
              </a:rPr>
              <a:t>Ammeraal</a:t>
            </a:r>
            <a:r>
              <a:rPr lang="en-GB" sz="2000" dirty="0" smtClean="0">
                <a:solidFill>
                  <a:srgbClr val="6D1014"/>
                </a:solidFill>
              </a:rPr>
              <a:t>, Luc </a:t>
            </a:r>
            <a:r>
              <a:rPr lang="en-GB" sz="2000" dirty="0" err="1" smtClean="0">
                <a:solidFill>
                  <a:srgbClr val="6D1014"/>
                </a:solidFill>
              </a:rPr>
              <a:t>Vercruysse</a:t>
            </a:r>
            <a:r>
              <a:rPr lang="en-GB" sz="2000" dirty="0" smtClean="0">
                <a:solidFill>
                  <a:srgbClr val="6D1014"/>
                </a:solidFill>
              </a:rPr>
              <a:t>, </a:t>
            </a:r>
          </a:p>
          <a:p>
            <a:pPr marR="0" eaLnBrk="1" hangingPunct="1"/>
            <a:r>
              <a:rPr lang="en-GB" sz="2000" dirty="0" err="1" smtClean="0">
                <a:solidFill>
                  <a:srgbClr val="6D1014"/>
                </a:solidFill>
              </a:rPr>
              <a:t>Liliya</a:t>
            </a:r>
            <a:r>
              <a:rPr lang="en-GB" sz="2000" dirty="0" smtClean="0">
                <a:solidFill>
                  <a:srgbClr val="6D1014"/>
                </a:solidFill>
              </a:rPr>
              <a:t> </a:t>
            </a:r>
            <a:r>
              <a:rPr lang="en-GB" sz="2000" dirty="0" err="1" smtClean="0">
                <a:solidFill>
                  <a:srgbClr val="6D1014"/>
                </a:solidFill>
              </a:rPr>
              <a:t>Todorova</a:t>
            </a:r>
            <a:r>
              <a:rPr lang="en-GB" sz="2000" dirty="0" smtClean="0">
                <a:solidFill>
                  <a:srgbClr val="6D1014"/>
                </a:solidFill>
              </a:rPr>
              <a:t>, </a:t>
            </a:r>
            <a:r>
              <a:rPr lang="en-GB" sz="2000" dirty="0" err="1" smtClean="0">
                <a:solidFill>
                  <a:srgbClr val="6D1014"/>
                </a:solidFill>
              </a:rPr>
              <a:t>Hanneke</a:t>
            </a:r>
            <a:r>
              <a:rPr lang="en-GB" sz="2000" dirty="0" smtClean="0">
                <a:solidFill>
                  <a:srgbClr val="6D1014"/>
                </a:solidFill>
              </a:rPr>
              <a:t> van </a:t>
            </a:r>
            <a:r>
              <a:rPr lang="en-GB" sz="2000" dirty="0" err="1" smtClean="0">
                <a:solidFill>
                  <a:srgbClr val="6D1014"/>
                </a:solidFill>
              </a:rPr>
              <a:t>Bruggen</a:t>
            </a:r>
            <a:endParaRPr lang="el-GR" sz="2000" dirty="0" smtClean="0">
              <a:solidFill>
                <a:srgbClr val="6D10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88" y="1928813"/>
            <a:ext cx="8572500" cy="4643437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l-GR" sz="2400" u="sng" dirty="0" smtClean="0">
                <a:solidFill>
                  <a:schemeClr val="accent5"/>
                </a:solidFill>
              </a:rPr>
              <a:t>A </a:t>
            </a:r>
            <a:r>
              <a:rPr lang="el-GR" sz="2400" u="sng" dirty="0" err="1" smtClean="0">
                <a:solidFill>
                  <a:schemeClr val="accent5"/>
                </a:solidFill>
              </a:rPr>
              <a:t>learning</a:t>
            </a:r>
            <a:r>
              <a:rPr lang="el-GR" sz="2400" u="sng" dirty="0" smtClean="0">
                <a:solidFill>
                  <a:schemeClr val="accent5"/>
                </a:solidFill>
              </a:rPr>
              <a:t> </a:t>
            </a:r>
            <a:r>
              <a:rPr lang="el-GR" sz="2400" u="sng" dirty="0" err="1" smtClean="0">
                <a:solidFill>
                  <a:schemeClr val="accent5"/>
                </a:solidFill>
              </a:rPr>
              <a:t>partnership</a:t>
            </a:r>
            <a:endParaRPr lang="el-GR" sz="2400" u="sng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400" dirty="0" err="1" smtClean="0">
                <a:solidFill>
                  <a:schemeClr val="accent5"/>
                </a:solidFill>
              </a:rPr>
              <a:t>Learners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are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service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users</a:t>
            </a:r>
            <a:r>
              <a:rPr lang="el-GR" sz="2400" dirty="0" smtClean="0">
                <a:solidFill>
                  <a:schemeClr val="accent5"/>
                </a:solidFill>
              </a:rPr>
              <a:t>, </a:t>
            </a:r>
            <a:r>
              <a:rPr lang="el-GR" sz="2400" dirty="0" err="1" smtClean="0">
                <a:solidFill>
                  <a:schemeClr val="accent5"/>
                </a:solidFill>
              </a:rPr>
              <a:t>staff</a:t>
            </a:r>
            <a:r>
              <a:rPr lang="el-GR" sz="2400" dirty="0" smtClean="0">
                <a:solidFill>
                  <a:schemeClr val="accent5"/>
                </a:solidFill>
              </a:rPr>
              <a:t>, </a:t>
            </a:r>
            <a:r>
              <a:rPr lang="el-GR" sz="2400" dirty="0" err="1" smtClean="0">
                <a:solidFill>
                  <a:schemeClr val="accent5"/>
                </a:solidFill>
              </a:rPr>
              <a:t>occupational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therapists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and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occupational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therapy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students</a:t>
            </a: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400" dirty="0" err="1" smtClean="0">
                <a:solidFill>
                  <a:schemeClr val="accent5"/>
                </a:solidFill>
              </a:rPr>
              <a:t>Learning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about social inclusion </a:t>
            </a:r>
            <a:r>
              <a:rPr lang="el-GR" sz="2400" dirty="0" err="1" smtClean="0">
                <a:solidFill>
                  <a:schemeClr val="accent5"/>
                </a:solidFill>
              </a:rPr>
              <a:t>through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international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visits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and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local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projects</a:t>
            </a:r>
            <a:r>
              <a:rPr lang="en-GB" sz="2400" dirty="0" smtClean="0">
                <a:solidFill>
                  <a:schemeClr val="accent5"/>
                </a:solidFill>
              </a:rPr>
              <a:t>, sharing our lived experience</a:t>
            </a: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400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400" dirty="0" err="1" smtClean="0">
                <a:solidFill>
                  <a:schemeClr val="accent5"/>
                </a:solidFill>
              </a:rPr>
              <a:t>Learning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about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good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practice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in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social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inclusion</a:t>
            </a:r>
            <a:r>
              <a:rPr lang="el-GR" sz="2400" dirty="0" smtClean="0">
                <a:solidFill>
                  <a:schemeClr val="accent5"/>
                </a:solidFill>
              </a:rPr>
              <a:t>, </a:t>
            </a:r>
            <a:r>
              <a:rPr lang="el-GR" sz="2400" dirty="0" err="1" smtClean="0">
                <a:solidFill>
                  <a:schemeClr val="accent5"/>
                </a:solidFill>
              </a:rPr>
              <a:t>through</a:t>
            </a:r>
            <a:r>
              <a:rPr lang="el-GR" sz="2400" dirty="0" smtClean="0">
                <a:solidFill>
                  <a:schemeClr val="accent5"/>
                </a:solidFill>
              </a:rPr>
              <a:t>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GB" sz="2400" dirty="0" smtClean="0">
                <a:solidFill>
                  <a:schemeClr val="accent5"/>
                </a:solidFill>
              </a:rPr>
              <a:t>			- </a:t>
            </a:r>
            <a:r>
              <a:rPr lang="el-GR" sz="2400" dirty="0" err="1" smtClean="0">
                <a:solidFill>
                  <a:schemeClr val="accent5"/>
                </a:solidFill>
              </a:rPr>
              <a:t>Descriptions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of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good</a:t>
            </a:r>
            <a:r>
              <a:rPr lang="el-GR" sz="2400" dirty="0" smtClean="0">
                <a:solidFill>
                  <a:schemeClr val="accent5"/>
                </a:solidFill>
              </a:rPr>
              <a:t> </a:t>
            </a:r>
            <a:r>
              <a:rPr lang="el-GR" sz="2400" dirty="0" err="1" smtClean="0">
                <a:solidFill>
                  <a:schemeClr val="accent5"/>
                </a:solidFill>
              </a:rPr>
              <a:t>practice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GB" dirty="0" smtClean="0">
                <a:solidFill>
                  <a:schemeClr val="accent5"/>
                </a:solidFill>
              </a:rPr>
              <a:t>                - N</a:t>
            </a:r>
            <a:r>
              <a:rPr lang="el-GR" dirty="0" err="1" smtClean="0">
                <a:solidFill>
                  <a:schemeClr val="accent5"/>
                </a:solidFill>
              </a:rPr>
              <a:t>arratives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of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learners</a:t>
            </a: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34544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endParaRPr lang="en-GB" dirty="0" smtClean="0"/>
          </a:p>
          <a:p>
            <a:pPr>
              <a:buFont typeface="Wingdings 3" pitchFamily="18" charset="2"/>
              <a:buNone/>
              <a:defRPr/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 Learning Visit:</a:t>
            </a:r>
          </a:p>
          <a:p>
            <a:pPr>
              <a:buFont typeface="Wingdings 3" pitchFamily="18" charset="2"/>
              <a:buNone/>
              <a:defRPr/>
            </a:pPr>
            <a:r>
              <a:rPr lang="en-GB" dirty="0" smtClean="0"/>
              <a:t>		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Amsterdam, The Netherlands</a:t>
            </a:r>
          </a:p>
          <a:p>
            <a:pPr>
              <a:buFont typeface="Wingdings 3" pitchFamily="18" charset="2"/>
              <a:buNone/>
              <a:defRPr/>
            </a:pPr>
            <a:r>
              <a:rPr lang="en-GB" dirty="0" smtClean="0"/>
              <a:t>			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March 2010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1428750"/>
            <a:ext cx="7115175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3714750"/>
            <a:ext cx="3840163" cy="28797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Travelling together</a:t>
            </a:r>
            <a:endParaRPr lang="el-GR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86125"/>
            <a:ext cx="43195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33607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214313"/>
            <a:ext cx="33607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890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Visiting projects</a:t>
            </a:r>
            <a:br>
              <a:rPr lang="en-GB" dirty="0" smtClean="0"/>
            </a:br>
            <a:r>
              <a:rPr lang="en-GB" sz="3100" dirty="0" smtClean="0"/>
              <a:t>De </a:t>
            </a:r>
            <a:r>
              <a:rPr lang="en-GB" sz="3100" dirty="0" err="1" smtClean="0"/>
              <a:t>Prael</a:t>
            </a:r>
            <a:r>
              <a:rPr lang="en-GB" sz="3100" dirty="0" smtClean="0"/>
              <a:t> Brewery</a:t>
            </a:r>
            <a:br>
              <a:rPr lang="en-GB" sz="3100" dirty="0" smtClean="0"/>
            </a:br>
            <a:endParaRPr lang="el-GR" sz="3100" dirty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14313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4071938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4338638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1500188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Cooking and eating together</a:t>
            </a:r>
            <a:endParaRPr lang="el-GR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543050"/>
            <a:ext cx="32766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214438"/>
            <a:ext cx="33607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786063"/>
            <a:ext cx="29702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3786188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Experiences of social inclusion</a:t>
            </a:r>
            <a:endParaRPr lang="el-GR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071938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14438"/>
            <a:ext cx="33607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85762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1643063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Invited for dinner</a:t>
            </a:r>
            <a:endParaRPr lang="el-GR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643313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print"/>
          <a:srcRect r="-507"/>
          <a:stretch>
            <a:fillRect/>
          </a:stretch>
        </p:blipFill>
        <p:spPr bwMode="auto">
          <a:xfrm>
            <a:off x="5357813" y="214313"/>
            <a:ext cx="35004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Narratives</a:t>
            </a:r>
            <a:endParaRPr lang="el-GR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500063"/>
            <a:ext cx="35099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00313"/>
            <a:ext cx="2163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New</a:t>
            </a:r>
            <a:r>
              <a:rPr lang="el-GR" dirty="0" smtClean="0"/>
              <a:t> </a:t>
            </a:r>
            <a:r>
              <a:rPr lang="el-GR" dirty="0" err="1" smtClean="0"/>
              <a:t>friends</a:t>
            </a:r>
            <a:endParaRPr lang="el-GR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428625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500188"/>
            <a:ext cx="3000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3786188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4500563"/>
            <a:ext cx="2643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85860"/>
            <a:ext cx="7258072" cy="12144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5"/>
                </a:solidFill>
              </a:rPr>
              <a:t>C</a:t>
            </a:r>
            <a:r>
              <a:rPr lang="nl-BE" sz="2800" dirty="0" smtClean="0">
                <a:solidFill>
                  <a:schemeClr val="accent5"/>
                </a:solidFill>
              </a:rPr>
              <a:t>afé “Pol parol” meeting place in Leuven</a:t>
            </a:r>
            <a:r>
              <a:rPr lang="el-GR" sz="2800" dirty="0" smtClean="0">
                <a:solidFill>
                  <a:schemeClr val="accent5"/>
                </a:solidFill>
              </a:rPr>
              <a:t>, </a:t>
            </a:r>
            <a:r>
              <a:rPr lang="el-GR" sz="2800" dirty="0" err="1" smtClean="0">
                <a:solidFill>
                  <a:schemeClr val="accent5"/>
                </a:solidFill>
              </a:rPr>
              <a:t>Belgium</a:t>
            </a:r>
            <a:endParaRPr lang="nl-NL" sz="2800" dirty="0">
              <a:solidFill>
                <a:schemeClr val="accent5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500313"/>
            <a:ext cx="8643938" cy="4071937"/>
          </a:xfrm>
        </p:spPr>
        <p:txBody>
          <a:bodyPr/>
          <a:lstStyle/>
          <a:p>
            <a:pPr marL="639763" lvl="1" indent="-246063" eaLnBrk="1" hangingPunct="1">
              <a:buFont typeface="Verdana" pitchFamily="34" charset="0"/>
              <a:buNone/>
            </a:pPr>
            <a:r>
              <a:rPr lang="el-GR" sz="2400" dirty="0" smtClean="0"/>
              <a:t>A</a:t>
            </a:r>
            <a:r>
              <a:rPr lang="nl-BE" sz="2400" dirty="0" smtClean="0"/>
              <a:t>im</a:t>
            </a:r>
            <a:r>
              <a:rPr lang="el-GR" sz="2400" dirty="0" err="1" smtClean="0"/>
              <a:t>ing</a:t>
            </a:r>
            <a:r>
              <a:rPr lang="nl-BE" sz="2400" dirty="0" smtClean="0"/>
              <a:t> to empower and encourage the clients of the café (mental health clients, neighbo</a:t>
            </a:r>
            <a:r>
              <a:rPr lang="el-GR" sz="2400" dirty="0" smtClean="0"/>
              <a:t>u</a:t>
            </a:r>
            <a:r>
              <a:rPr lang="nl-BE" sz="2400" dirty="0" smtClean="0"/>
              <a:t>rhood inhabitants) to engage as volunteers in the running and management of this meeting place</a:t>
            </a:r>
            <a:r>
              <a:rPr lang="el-GR" sz="2400" dirty="0" smtClean="0"/>
              <a:t>,</a:t>
            </a:r>
            <a:r>
              <a:rPr lang="nl-BE" sz="2400" dirty="0" smtClean="0"/>
              <a:t> as a place for active encounters for all participants.</a:t>
            </a:r>
            <a:endParaRPr lang="nl-NL" sz="2400" dirty="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pic>
        <p:nvPicPr>
          <p:cNvPr id="22533" name="Picture 4" descr="DSCN1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38" y="4857750"/>
            <a:ext cx="3571875" cy="83026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400" i="1" dirty="0"/>
              <a:t>Hogeschool-Universiteit Brussel, Belgium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857496"/>
            <a:ext cx="8229600" cy="3143272"/>
          </a:xfrm>
        </p:spPr>
        <p:txBody>
          <a:bodyPr/>
          <a:lstStyle/>
          <a:p>
            <a:r>
              <a:rPr lang="en-GB" dirty="0" smtClean="0"/>
              <a:t>90 million people facing poverty</a:t>
            </a:r>
          </a:p>
          <a:p>
            <a:r>
              <a:rPr lang="en-GB" dirty="0" smtClean="0"/>
              <a:t>Poor access to education, work, adequate living conditions, recreation and leisure activities</a:t>
            </a:r>
          </a:p>
          <a:p>
            <a:r>
              <a:rPr lang="en-GB" dirty="0" smtClean="0"/>
              <a:t>Health inequalities between rich and </a:t>
            </a:r>
            <a:r>
              <a:rPr lang="en-GB" dirty="0" smtClean="0"/>
              <a:t>poor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People with disability particularly vulnerable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500174"/>
            <a:ext cx="5929354" cy="1000132"/>
          </a:xfrm>
        </p:spPr>
        <p:txBody>
          <a:bodyPr/>
          <a:lstStyle/>
          <a:p>
            <a:r>
              <a:rPr lang="en-GB" dirty="0" smtClean="0"/>
              <a:t>Europe today</a:t>
            </a:r>
            <a:endParaRPr lang="el-GR" dirty="0"/>
          </a:p>
        </p:txBody>
      </p:sp>
      <p:pic>
        <p:nvPicPr>
          <p:cNvPr id="4" name="Picture 2" descr="Poverty In German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33575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l-GR" dirty="0" err="1" smtClean="0">
                <a:solidFill>
                  <a:schemeClr val="accent5"/>
                </a:solidFill>
              </a:rPr>
              <a:t>Mental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Health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O</a:t>
            </a:r>
            <a:r>
              <a:rPr lang="el-GR" dirty="0" err="1" smtClean="0">
                <a:solidFill>
                  <a:schemeClr val="accent5"/>
                </a:solidFill>
              </a:rPr>
              <a:t>rganization</a:t>
            </a:r>
            <a:r>
              <a:rPr lang="el-GR" dirty="0" smtClean="0">
                <a:solidFill>
                  <a:schemeClr val="accent5"/>
                </a:solidFill>
              </a:rPr>
              <a:t>,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l-GR" dirty="0" err="1" smtClean="0">
                <a:solidFill>
                  <a:schemeClr val="accent5"/>
                </a:solidFill>
              </a:rPr>
              <a:t>Department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Day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Activities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and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r>
              <a:rPr lang="el-GR" dirty="0" err="1" smtClean="0">
                <a:solidFill>
                  <a:schemeClr val="accent5"/>
                </a:solidFill>
              </a:rPr>
              <a:t>Work</a:t>
            </a:r>
            <a:r>
              <a:rPr lang="el-GR" dirty="0" smtClean="0">
                <a:solidFill>
                  <a:schemeClr val="accent5"/>
                </a:solidFill>
              </a:rPr>
              <a:t> </a:t>
            </a:r>
            <a:endParaRPr lang="en-GB" dirty="0" smtClean="0">
              <a:solidFill>
                <a:schemeClr val="accent5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l-GR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l-GR" dirty="0" err="1" smtClean="0"/>
              <a:t>Aiming</a:t>
            </a:r>
            <a:r>
              <a:rPr lang="el-GR" dirty="0" smtClean="0"/>
              <a:t> </a:t>
            </a:r>
            <a:r>
              <a:rPr lang="el-GR" dirty="0" err="1" smtClean="0"/>
              <a:t>for</a:t>
            </a:r>
            <a:r>
              <a:rPr lang="el-GR" dirty="0" smtClean="0"/>
              <a:t> </a:t>
            </a:r>
            <a:r>
              <a:rPr lang="el-GR" dirty="0" err="1" smtClean="0"/>
              <a:t>societal</a:t>
            </a:r>
            <a:r>
              <a:rPr lang="el-GR" dirty="0" smtClean="0"/>
              <a:t> </a:t>
            </a:r>
            <a:r>
              <a:rPr lang="el-GR" dirty="0" err="1" smtClean="0"/>
              <a:t>participation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inclusion</a:t>
            </a:r>
            <a:endParaRPr lang="el-GR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l-GR" sz="2400" dirty="0" err="1" smtClean="0"/>
              <a:t>Projects</a:t>
            </a:r>
            <a:r>
              <a:rPr lang="el-GR" sz="2400" dirty="0" smtClean="0"/>
              <a:t>:</a:t>
            </a:r>
          </a:p>
          <a:p>
            <a:pPr eaLnBrk="1" hangingPunct="1">
              <a:defRPr/>
            </a:pPr>
            <a:r>
              <a:rPr lang="el-GR" dirty="0" smtClean="0">
                <a:solidFill>
                  <a:schemeClr val="accent4"/>
                </a:solidFill>
              </a:rPr>
              <a:t>«</a:t>
            </a:r>
            <a:r>
              <a:rPr lang="el-GR" dirty="0" err="1" smtClean="0">
                <a:solidFill>
                  <a:schemeClr val="accent4"/>
                </a:solidFill>
              </a:rPr>
              <a:t>The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r>
              <a:rPr lang="el-GR" dirty="0" err="1" smtClean="0">
                <a:solidFill>
                  <a:schemeClr val="accent4"/>
                </a:solidFill>
              </a:rPr>
              <a:t>Healthy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r>
              <a:rPr lang="el-GR" dirty="0" err="1" smtClean="0">
                <a:solidFill>
                  <a:schemeClr val="accent4"/>
                </a:solidFill>
              </a:rPr>
              <a:t>Bite</a:t>
            </a:r>
            <a:r>
              <a:rPr lang="el-GR" dirty="0" smtClean="0">
                <a:solidFill>
                  <a:schemeClr val="accent4"/>
                </a:solidFill>
              </a:rPr>
              <a:t>» </a:t>
            </a:r>
          </a:p>
          <a:p>
            <a:pPr eaLnBrk="1" hangingPunct="1">
              <a:defRPr/>
            </a:pPr>
            <a:r>
              <a:rPr lang="el-GR" dirty="0" smtClean="0">
                <a:solidFill>
                  <a:schemeClr val="accent4"/>
                </a:solidFill>
              </a:rPr>
              <a:t>«</a:t>
            </a:r>
            <a:r>
              <a:rPr lang="el-GR" dirty="0" err="1" smtClean="0">
                <a:solidFill>
                  <a:schemeClr val="accent4"/>
                </a:solidFill>
              </a:rPr>
              <a:t>The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r>
              <a:rPr lang="el-GR" dirty="0" err="1" smtClean="0">
                <a:solidFill>
                  <a:schemeClr val="accent4"/>
                </a:solidFill>
              </a:rPr>
              <a:t>Network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r>
              <a:rPr lang="el-GR" dirty="0" err="1" smtClean="0">
                <a:solidFill>
                  <a:schemeClr val="accent4"/>
                </a:solidFill>
              </a:rPr>
              <a:t>Table</a:t>
            </a:r>
            <a:r>
              <a:rPr lang="el-GR" dirty="0" smtClean="0">
                <a:solidFill>
                  <a:schemeClr val="accent4"/>
                </a:solidFill>
              </a:rPr>
              <a:t>»</a:t>
            </a:r>
          </a:p>
          <a:p>
            <a:pPr eaLnBrk="1" hangingPunct="1">
              <a:defRPr/>
            </a:pPr>
            <a:r>
              <a:rPr lang="el-GR" dirty="0" smtClean="0">
                <a:solidFill>
                  <a:schemeClr val="accent4"/>
                </a:solidFill>
              </a:rPr>
              <a:t>«</a:t>
            </a:r>
            <a:r>
              <a:rPr lang="el-GR" dirty="0" err="1" smtClean="0">
                <a:solidFill>
                  <a:schemeClr val="accent4"/>
                </a:solidFill>
              </a:rPr>
              <a:t>The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r>
              <a:rPr lang="el-GR" dirty="0" err="1" smtClean="0">
                <a:solidFill>
                  <a:schemeClr val="accent4"/>
                </a:solidFill>
              </a:rPr>
              <a:t>Sport’s</a:t>
            </a:r>
            <a:r>
              <a:rPr lang="el-GR" dirty="0" smtClean="0">
                <a:solidFill>
                  <a:schemeClr val="accent4"/>
                </a:solidFill>
              </a:rPr>
              <a:t> Project»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071938" y="5500688"/>
            <a:ext cx="4857750" cy="8302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400" i="1" dirty="0"/>
              <a:t>GGZ in Geest partner VUmc, Amsterdam, The Netherlands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35718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dirty="0" smtClean="0">
                <a:solidFill>
                  <a:schemeClr val="accent5"/>
                </a:solidFill>
              </a:rPr>
              <a:t>Special Interest Group for </a:t>
            </a:r>
          </a:p>
          <a:p>
            <a:pPr>
              <a:buFont typeface="Wingdings 3" pitchFamily="18" charset="2"/>
              <a:buNone/>
            </a:pPr>
            <a:r>
              <a:rPr lang="en-GB" dirty="0" smtClean="0">
                <a:solidFill>
                  <a:schemeClr val="accent5"/>
                </a:solidFill>
              </a:rPr>
              <a:t>	</a:t>
            </a:r>
            <a:r>
              <a:rPr lang="en-GB" dirty="0" smtClean="0">
                <a:solidFill>
                  <a:schemeClr val="accent5"/>
                </a:solidFill>
              </a:rPr>
              <a:t>	Social </a:t>
            </a:r>
            <a:r>
              <a:rPr lang="en-GB" dirty="0" smtClean="0">
                <a:solidFill>
                  <a:schemeClr val="accent5"/>
                </a:solidFill>
              </a:rPr>
              <a:t>Inclusion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dirty="0" err="1" smtClean="0"/>
              <a:t>Members</a:t>
            </a:r>
            <a:r>
              <a:rPr lang="el-GR" dirty="0" smtClean="0"/>
              <a:t> </a:t>
            </a:r>
            <a:r>
              <a:rPr lang="el-GR" dirty="0" err="1" smtClean="0"/>
              <a:t>are</a:t>
            </a:r>
            <a:r>
              <a:rPr lang="el-GR" dirty="0" smtClean="0"/>
              <a:t> </a:t>
            </a:r>
            <a:r>
              <a:rPr lang="el-GR" dirty="0" err="1" smtClean="0"/>
              <a:t>working</a:t>
            </a:r>
            <a:r>
              <a:rPr lang="en-GB" dirty="0" smtClean="0"/>
              <a:t> </a:t>
            </a:r>
            <a:r>
              <a:rPr lang="el-GR" dirty="0" err="1" smtClean="0"/>
              <a:t>with</a:t>
            </a:r>
            <a:r>
              <a:rPr lang="el-GR" dirty="0" smtClean="0"/>
              <a:t>:</a:t>
            </a:r>
          </a:p>
          <a:p>
            <a:pPr eaLnBrk="1" hangingPunct="1"/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Panhellenic</a:t>
            </a:r>
            <a:r>
              <a:rPr lang="el-GR" dirty="0" smtClean="0"/>
              <a:t> </a:t>
            </a:r>
            <a:r>
              <a:rPr lang="el-GR" dirty="0" err="1" smtClean="0"/>
              <a:t>Association</a:t>
            </a:r>
            <a:r>
              <a:rPr lang="el-GR" dirty="0" smtClean="0"/>
              <a:t> </a:t>
            </a:r>
            <a:r>
              <a:rPr lang="el-GR" dirty="0" err="1" smtClean="0"/>
              <a:t>for</a:t>
            </a:r>
            <a:r>
              <a:rPr lang="el-GR" dirty="0" smtClean="0"/>
              <a:t> </a:t>
            </a:r>
            <a:r>
              <a:rPr lang="el-GR" dirty="0" err="1" smtClean="0"/>
              <a:t>Psychosocial</a:t>
            </a:r>
            <a:r>
              <a:rPr lang="el-GR" dirty="0" smtClean="0"/>
              <a:t> </a:t>
            </a:r>
            <a:r>
              <a:rPr lang="el-GR" dirty="0" err="1" smtClean="0"/>
              <a:t>Rehabilitation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Re</a:t>
            </a:r>
            <a:r>
              <a:rPr lang="el-GR" dirty="0" smtClean="0"/>
              <a:t>-</a:t>
            </a:r>
            <a:r>
              <a:rPr lang="el-GR" dirty="0" err="1" smtClean="0"/>
              <a:t>employment</a:t>
            </a:r>
            <a:endParaRPr lang="el-GR" dirty="0" smtClean="0"/>
          </a:p>
          <a:p>
            <a:pPr eaLnBrk="1" hangingPunct="1"/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Municipality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Heraklion</a:t>
            </a:r>
            <a:r>
              <a:rPr lang="el-GR" dirty="0" smtClean="0"/>
              <a:t> </a:t>
            </a:r>
            <a:r>
              <a:rPr lang="el-GR" dirty="0" err="1" smtClean="0"/>
              <a:t>Attika</a:t>
            </a:r>
            <a:r>
              <a:rPr lang="el-GR" dirty="0" smtClean="0"/>
              <a:t>,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Social</a:t>
            </a:r>
            <a:r>
              <a:rPr lang="el-GR" dirty="0" smtClean="0"/>
              <a:t> </a:t>
            </a:r>
            <a:r>
              <a:rPr lang="el-GR" dirty="0" err="1" smtClean="0"/>
              <a:t>Political</a:t>
            </a:r>
            <a:r>
              <a:rPr lang="el-GR" dirty="0" smtClean="0"/>
              <a:t> </a:t>
            </a:r>
            <a:r>
              <a:rPr lang="el-GR" dirty="0" err="1" smtClean="0"/>
              <a:t>Department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071938" y="5214938"/>
            <a:ext cx="4357687" cy="120015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i="1" dirty="0"/>
              <a:t>Hellenic Association of Occupational Therapists, Athens, Greece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378621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Examples of questions from Template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4. What do you do in this project (activities, occupations)?</a:t>
            </a:r>
          </a:p>
          <a:p>
            <a:pPr>
              <a:buNone/>
            </a:pPr>
            <a:r>
              <a:rPr lang="en-GB" dirty="0" smtClean="0"/>
              <a:t>5. How did this project begin?</a:t>
            </a:r>
          </a:p>
          <a:p>
            <a:pPr>
              <a:buNone/>
            </a:pPr>
            <a:r>
              <a:rPr lang="en-GB" dirty="0" smtClean="0"/>
              <a:t>8. How do you decide if this project is working well and what needs changing?</a:t>
            </a:r>
          </a:p>
          <a:p>
            <a:pPr>
              <a:buNone/>
            </a:pPr>
            <a:r>
              <a:rPr lang="en-GB" dirty="0" smtClean="0"/>
              <a:t>9. How much does it cost to run this project 		and how is it funded?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1285860"/>
            <a:ext cx="5929354" cy="10001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Descriptions of projects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How did the project begin?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34544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l-GR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Narratives</a:t>
            </a:r>
            <a:r>
              <a:rPr lang="el-GR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l-GR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</a:t>
            </a:r>
            <a:endParaRPr lang="el-GR" sz="36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l-GR" dirty="0" smtClean="0"/>
          </a:p>
          <a:p>
            <a:r>
              <a:rPr lang="el-GR" dirty="0" err="1" smtClean="0"/>
              <a:t>Process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recovery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Critical</a:t>
            </a:r>
            <a:r>
              <a:rPr lang="el-GR" dirty="0" smtClean="0"/>
              <a:t> </a:t>
            </a:r>
            <a:r>
              <a:rPr lang="el-GR" dirty="0" err="1" smtClean="0"/>
              <a:t>learning</a:t>
            </a:r>
            <a:r>
              <a:rPr lang="el-GR" dirty="0" smtClean="0"/>
              <a:t> </a:t>
            </a:r>
            <a:r>
              <a:rPr lang="el-GR" dirty="0" err="1" smtClean="0"/>
              <a:t>moments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Available</a:t>
            </a:r>
            <a:r>
              <a:rPr lang="el-GR" dirty="0" smtClean="0"/>
              <a:t> </a:t>
            </a:r>
            <a:r>
              <a:rPr lang="el-GR" dirty="0" err="1" smtClean="0"/>
              <a:t>on</a:t>
            </a:r>
            <a:r>
              <a:rPr lang="el-GR" dirty="0" smtClean="0"/>
              <a:t> </a:t>
            </a:r>
            <a:r>
              <a:rPr lang="el-GR" dirty="0" err="1" smtClean="0"/>
              <a:t>website</a:t>
            </a:r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357188" y="1571612"/>
            <a:ext cx="8229600" cy="4097351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l-GR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l-GR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36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pitchFamily="18" charset="2"/>
              <a:buNone/>
            </a:pPr>
            <a:endParaRPr lang="el-GR" b="1" dirty="0" smtClean="0"/>
          </a:p>
          <a:p>
            <a:r>
              <a:rPr lang="el-GR" dirty="0" err="1" smtClean="0"/>
              <a:t>Descriptions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good</a:t>
            </a:r>
            <a:r>
              <a:rPr lang="el-GR" dirty="0" smtClean="0"/>
              <a:t> </a:t>
            </a:r>
            <a:r>
              <a:rPr lang="el-GR" dirty="0" err="1" smtClean="0"/>
              <a:t>practice</a:t>
            </a:r>
            <a:endParaRPr lang="el-GR" dirty="0" smtClean="0"/>
          </a:p>
          <a:p>
            <a:r>
              <a:rPr lang="el-GR" dirty="0" err="1" smtClean="0"/>
              <a:t>Narratives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learners</a:t>
            </a:r>
            <a:endParaRPr lang="en-GB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err="1" smtClean="0"/>
              <a:t>Identification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learning</a:t>
            </a:r>
            <a:r>
              <a:rPr lang="el-GR" dirty="0" smtClean="0"/>
              <a:t> </a:t>
            </a:r>
            <a:r>
              <a:rPr lang="el-GR" dirty="0" err="1" smtClean="0"/>
              <a:t>processes</a:t>
            </a:r>
            <a:endParaRPr lang="el-GR" dirty="0" smtClean="0"/>
          </a:p>
          <a:p>
            <a:r>
              <a:rPr lang="el-GR" dirty="0" err="1" smtClean="0"/>
              <a:t>Identification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competences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Website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booklet</a:t>
            </a:r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88" y="1714488"/>
            <a:ext cx="8229600" cy="4786346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</a:t>
            </a:r>
            <a:r>
              <a:rPr lang="el-GR" dirty="0" err="1" smtClean="0"/>
              <a:t>he</a:t>
            </a:r>
            <a:r>
              <a:rPr lang="el-GR" dirty="0" smtClean="0"/>
              <a:t> </a:t>
            </a:r>
            <a:r>
              <a:rPr lang="el-GR" dirty="0" err="1" smtClean="0"/>
              <a:t>website</a:t>
            </a:r>
            <a:r>
              <a:rPr lang="en-GB" dirty="0" smtClean="0"/>
              <a:t>: </a:t>
            </a:r>
            <a:r>
              <a:rPr lang="el-GR" dirty="0" err="1" smtClean="0">
                <a:hlinkClick r:id="rId2"/>
              </a:rPr>
              <a:t>www.elsito.net</a:t>
            </a: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err="1" smtClean="0"/>
              <a:t>We</a:t>
            </a:r>
            <a:r>
              <a:rPr lang="el-GR" dirty="0" smtClean="0"/>
              <a:t> </a:t>
            </a:r>
            <a:r>
              <a:rPr lang="el-GR" dirty="0" err="1" smtClean="0"/>
              <a:t>invite</a:t>
            </a:r>
            <a:r>
              <a:rPr lang="el-GR" dirty="0" smtClean="0"/>
              <a:t> </a:t>
            </a:r>
            <a:r>
              <a:rPr lang="el-GR" dirty="0" err="1" smtClean="0"/>
              <a:t>you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add</a:t>
            </a:r>
            <a:r>
              <a:rPr lang="el-GR" dirty="0" smtClean="0"/>
              <a:t> </a:t>
            </a:r>
            <a:r>
              <a:rPr lang="el-GR" dirty="0" err="1" smtClean="0"/>
              <a:t>your</a:t>
            </a:r>
            <a:r>
              <a:rPr lang="el-GR" dirty="0" smtClean="0"/>
              <a:t> </a:t>
            </a:r>
            <a:r>
              <a:rPr lang="el-GR" dirty="0" err="1" smtClean="0"/>
              <a:t>descriptions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good</a:t>
            </a:r>
            <a:r>
              <a:rPr lang="el-GR" dirty="0" smtClean="0"/>
              <a:t> </a:t>
            </a:r>
            <a:r>
              <a:rPr lang="el-GR" dirty="0" err="1" smtClean="0"/>
              <a:t>practice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your</a:t>
            </a:r>
            <a:r>
              <a:rPr lang="el-GR" dirty="0" smtClean="0"/>
              <a:t> </a:t>
            </a:r>
            <a:r>
              <a:rPr lang="el-GR" dirty="0" err="1" smtClean="0"/>
              <a:t>stories</a:t>
            </a:r>
            <a:r>
              <a:rPr lang="el-GR" dirty="0" smtClean="0"/>
              <a:t> (</a:t>
            </a:r>
            <a:r>
              <a:rPr lang="el-GR" dirty="0" err="1" smtClean="0"/>
              <a:t>narratives</a:t>
            </a:r>
            <a:r>
              <a:rPr lang="el-GR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/>
              <a:t>Exchange </a:t>
            </a:r>
            <a:r>
              <a:rPr lang="el-GR" dirty="0" err="1" smtClean="0"/>
              <a:t>experiences</a:t>
            </a:r>
            <a:r>
              <a:rPr lang="el-GR" dirty="0" smtClean="0"/>
              <a:t>, </a:t>
            </a:r>
            <a:r>
              <a:rPr lang="el-GR" dirty="0" err="1" smtClean="0"/>
              <a:t>learn</a:t>
            </a:r>
            <a:r>
              <a:rPr lang="el-GR" dirty="0" smtClean="0"/>
              <a:t> </a:t>
            </a:r>
            <a:r>
              <a:rPr lang="el-GR" dirty="0" err="1" smtClean="0"/>
              <a:t>more</a:t>
            </a:r>
            <a:r>
              <a:rPr lang="el-GR" dirty="0" smtClean="0"/>
              <a:t> </a:t>
            </a:r>
            <a:r>
              <a:rPr lang="el-GR" dirty="0" err="1" smtClean="0"/>
              <a:t>about</a:t>
            </a:r>
            <a:r>
              <a:rPr lang="el-GR" dirty="0" smtClean="0"/>
              <a:t> ELSITO, </a:t>
            </a:r>
            <a:r>
              <a:rPr lang="el-GR" dirty="0" err="1" smtClean="0"/>
              <a:t>find</a:t>
            </a:r>
            <a:r>
              <a:rPr lang="el-GR" dirty="0" smtClean="0"/>
              <a:t> </a:t>
            </a:r>
            <a:r>
              <a:rPr lang="el-GR" dirty="0" err="1" smtClean="0"/>
              <a:t>information</a:t>
            </a:r>
            <a:r>
              <a:rPr lang="el-GR" dirty="0" smtClean="0"/>
              <a:t> </a:t>
            </a:r>
            <a:r>
              <a:rPr lang="el-GR" dirty="0" err="1" smtClean="0"/>
              <a:t>on</a:t>
            </a:r>
            <a:r>
              <a:rPr lang="el-GR" dirty="0" smtClean="0"/>
              <a:t> </a:t>
            </a:r>
            <a:r>
              <a:rPr lang="el-GR" dirty="0" err="1" smtClean="0"/>
              <a:t>social</a:t>
            </a:r>
            <a:r>
              <a:rPr lang="el-GR" dirty="0" smtClean="0"/>
              <a:t> </a:t>
            </a:r>
            <a:r>
              <a:rPr lang="el-GR" dirty="0" err="1" smtClean="0"/>
              <a:t>inclusion</a:t>
            </a:r>
            <a:r>
              <a:rPr lang="el-GR" dirty="0" smtClean="0"/>
              <a:t>, </a:t>
            </a:r>
            <a:r>
              <a:rPr lang="el-GR" dirty="0" err="1" smtClean="0"/>
              <a:t>recovery</a:t>
            </a: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	</a:t>
            </a:r>
            <a:r>
              <a:rPr lang="en-GB" dirty="0" smtClean="0"/>
              <a:t>			</a:t>
            </a:r>
            <a:r>
              <a:rPr lang="en-GB" sz="3600" b="1" dirty="0" smtClean="0">
                <a:solidFill>
                  <a:schemeClr val="accent3"/>
                </a:solidFill>
              </a:rPr>
              <a:t>COME </a:t>
            </a:r>
            <a:r>
              <a:rPr lang="en-GB" sz="3600" b="1" dirty="0" smtClean="0">
                <a:solidFill>
                  <a:schemeClr val="accent3"/>
                </a:solidFill>
              </a:rPr>
              <a:t>AND JOIN US</a:t>
            </a:r>
            <a:endParaRPr lang="el-GR" sz="3600" b="1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34544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4000" b="1" dirty="0" smtClean="0">
                <a:solidFill>
                  <a:schemeClr val="accent4"/>
                </a:solidFill>
              </a:rPr>
              <a:t>Thank you</a:t>
            </a:r>
            <a:endParaRPr lang="el-GR" sz="4000" b="1" dirty="0" smtClean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2500306"/>
            <a:ext cx="7572428" cy="1214446"/>
          </a:xfrm>
          <a:ln w="28575">
            <a:solidFill>
              <a:schemeClr val="accent3"/>
            </a:solidFill>
          </a:ln>
        </p:spPr>
        <p:txBody>
          <a:bodyPr/>
          <a:lstStyle/>
          <a:p>
            <a:r>
              <a:rPr lang="en-GB" sz="2400" dirty="0" smtClean="0"/>
              <a:t>5</a:t>
            </a:r>
            <a:r>
              <a:rPr lang="en-GB" sz="2400" dirty="0" smtClean="0"/>
              <a:t>0 million disabled (10%)</a:t>
            </a:r>
          </a:p>
          <a:p>
            <a:r>
              <a:rPr lang="en-GB" sz="2400" dirty="0" smtClean="0"/>
              <a:t>30% of </a:t>
            </a:r>
            <a:r>
              <a:rPr lang="en-GB" sz="2400" dirty="0" smtClean="0"/>
              <a:t>citizens-longstanding health problems</a:t>
            </a:r>
          </a:p>
          <a:p>
            <a:pPr lvl="1"/>
            <a:r>
              <a:rPr lang="en-GB" sz="2000" dirty="0" smtClean="0"/>
              <a:t>10% mental/emotional </a:t>
            </a:r>
            <a:r>
              <a:rPr lang="en-GB" sz="2000" dirty="0" smtClean="0"/>
              <a:t>problems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r>
              <a:rPr lang="en-US" sz="1800" dirty="0" smtClean="0"/>
              <a:t>(EDF, 2010; EU</a:t>
            </a:r>
            <a:r>
              <a:rPr lang="en-US" sz="1800" dirty="0" smtClean="0"/>
              <a:t>, 2007, </a:t>
            </a:r>
            <a:r>
              <a:rPr lang="en-US" sz="1800" dirty="0" smtClean="0"/>
              <a:t>MH Social </a:t>
            </a:r>
            <a:r>
              <a:rPr lang="en-US" sz="1800" dirty="0" smtClean="0"/>
              <a:t>Inclusion </a:t>
            </a:r>
            <a:r>
              <a:rPr lang="en-US" sz="1800" dirty="0" smtClean="0"/>
              <a:t>Project)</a:t>
            </a:r>
            <a:endParaRPr lang="en-GB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 today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143380"/>
            <a:ext cx="8001056" cy="230832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 </a:t>
            </a:r>
            <a:r>
              <a:rPr lang="en-GB" sz="2400" u="sng" dirty="0" smtClean="0">
                <a:latin typeface="+mn-lt"/>
              </a:rPr>
              <a:t>Mental Health Problems </a:t>
            </a:r>
          </a:p>
          <a:p>
            <a:pPr algn="r"/>
            <a:r>
              <a:rPr lang="en-GB" sz="2400" dirty="0" smtClean="0">
                <a:latin typeface="+mn-lt"/>
              </a:rPr>
              <a:t>-consistently associated with unemployment, less education, low income, poor physical health and adverse life events.</a:t>
            </a:r>
          </a:p>
          <a:p>
            <a:pPr algn="r"/>
            <a:r>
              <a:rPr lang="en-GB" sz="2400" dirty="0" smtClean="0">
                <a:latin typeface="+mn-lt"/>
              </a:rPr>
              <a:t>- Prejudice, stigma and discrimination</a:t>
            </a:r>
          </a:p>
          <a:p>
            <a:pPr algn="r"/>
            <a:r>
              <a:rPr lang="en-GB" sz="2400" dirty="0" smtClean="0">
                <a:latin typeface="+mn-lt"/>
              </a:rPr>
              <a:t>- Isolation and social exclusion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928934"/>
            <a:ext cx="8229600" cy="2740013"/>
          </a:xfrm>
        </p:spPr>
        <p:txBody>
          <a:bodyPr/>
          <a:lstStyle/>
          <a:p>
            <a:r>
              <a:rPr lang="en-GB" dirty="0" smtClean="0"/>
              <a:t>Immigrants form 10%-20% of the population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246,000 applications for asylum in 2009</a:t>
            </a:r>
          </a:p>
          <a:p>
            <a:endParaRPr lang="en-GB" dirty="0" smtClean="0"/>
          </a:p>
          <a:p>
            <a:r>
              <a:rPr lang="en-GB" dirty="0" smtClean="0"/>
              <a:t>Estimated 500.000 illegal immigrants enter Europe each year</a:t>
            </a:r>
          </a:p>
          <a:p>
            <a:endParaRPr lang="en-GB" dirty="0" smtClean="0"/>
          </a:p>
          <a:p>
            <a:endParaRPr lang="en-GB" dirty="0" smtClean="0"/>
          </a:p>
          <a:p>
            <a:pPr algn="r">
              <a:buNone/>
            </a:pPr>
            <a:r>
              <a:rPr lang="en-GB" sz="1800" dirty="0" smtClean="0"/>
              <a:t>(International Centre for Migrants)</a:t>
            </a:r>
            <a:endParaRPr lang="el-GR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 today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2357430"/>
            <a:ext cx="8715436" cy="3311517"/>
          </a:xfrm>
        </p:spPr>
        <p:txBody>
          <a:bodyPr/>
          <a:lstStyle/>
          <a:p>
            <a:pPr marL="623887" lvl="0" indent="-514350">
              <a:buFont typeface="+mj-lt"/>
              <a:buAutoNum type="arabicPeriod"/>
            </a:pPr>
            <a:r>
              <a:rPr lang="en-US" dirty="0" smtClean="0"/>
              <a:t>Improve the conditions of daily life – the circumstances in which people are born, grow, live, work and age,</a:t>
            </a:r>
            <a:endParaRPr lang="el-GR" dirty="0" smtClean="0"/>
          </a:p>
          <a:p>
            <a:pPr marL="623887" lvl="0" indent="-514350">
              <a:buFont typeface="+mj-lt"/>
              <a:buAutoNum type="arabicPeriod"/>
            </a:pPr>
            <a:r>
              <a:rPr lang="en-US" dirty="0" smtClean="0"/>
              <a:t>Tackle the inequitable distribution of power, money and resources – the structural drivers of conditions of daily life – globally, nationally and locally</a:t>
            </a:r>
            <a:endParaRPr lang="el-GR" dirty="0" smtClean="0"/>
          </a:p>
          <a:p>
            <a:pPr marL="623887" lvl="0" indent="-514350">
              <a:buFont typeface="+mj-lt"/>
              <a:buAutoNum type="arabicPeriod"/>
            </a:pPr>
            <a:r>
              <a:rPr lang="en-US" dirty="0" smtClean="0"/>
              <a:t>Measure and understand the problem and     			assess the impact of action, educate 					professionals and public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principles of action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857496"/>
            <a:ext cx="8229600" cy="3071834"/>
          </a:xfrm>
        </p:spPr>
        <p:txBody>
          <a:bodyPr/>
          <a:lstStyle/>
          <a:p>
            <a:r>
              <a:rPr lang="en-GB" dirty="0" smtClean="0"/>
              <a:t>People have the right to participate in a range of occupations,</a:t>
            </a:r>
          </a:p>
          <a:p>
            <a:r>
              <a:rPr lang="en-GB" dirty="0" smtClean="0"/>
              <a:t>through occupation to be included and valued as members of their family, community and society</a:t>
            </a:r>
          </a:p>
          <a:p>
            <a:r>
              <a:rPr lang="en-GB" dirty="0" smtClean="0"/>
              <a:t>Work </a:t>
            </a:r>
            <a:r>
              <a:rPr lang="en-GB" dirty="0" smtClean="0"/>
              <a:t>to achieve an occupationally just society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285860"/>
            <a:ext cx="5929354" cy="15716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WFOT Position statement on human rights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Existing health systems, diagnosis/deficit focus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Hierarchical model of service delivery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Competences 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Stigma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Multi-dimensional </a:t>
            </a:r>
            <a:r>
              <a:rPr lang="en-GB" dirty="0" smtClean="0"/>
              <a:t>approaches</a:t>
            </a:r>
          </a:p>
          <a:p>
            <a:r>
              <a:rPr lang="en-GB" dirty="0" smtClean="0"/>
              <a:t>Partnership learning</a:t>
            </a:r>
          </a:p>
          <a:p>
            <a:r>
              <a:rPr lang="en-GB" dirty="0" smtClean="0"/>
              <a:t>Share </a:t>
            </a:r>
            <a:r>
              <a:rPr lang="en-GB" dirty="0" smtClean="0"/>
              <a:t>knowledge</a:t>
            </a:r>
          </a:p>
          <a:p>
            <a:r>
              <a:rPr lang="en-GB" dirty="0" smtClean="0"/>
              <a:t>Develop </a:t>
            </a:r>
            <a:r>
              <a:rPr lang="en-GB" dirty="0" smtClean="0"/>
              <a:t>competences</a:t>
            </a:r>
          </a:p>
          <a:p>
            <a:r>
              <a:rPr lang="en-GB" dirty="0" smtClean="0"/>
              <a:t>Recovery, citizenship and human rights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39544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endParaRPr lang="el-GR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el-GR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</a:t>
            </a:r>
            <a:r>
              <a:rPr lang="en-GB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  <a:endParaRPr lang="el-GR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000125" y="3571875"/>
            <a:ext cx="7358063" cy="2678113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Partners</a:t>
            </a: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Hellenic Association of Occupational Therapists, Greece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GGZ in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Geest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partner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VUmc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The Netherlands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Hogeschool-Universiteit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Brussel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Belgium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57188" y="4143375"/>
            <a:ext cx="8229600" cy="2428875"/>
          </a:xfrm>
        </p:spPr>
        <p:txBody>
          <a:bodyPr/>
          <a:lstStyle/>
          <a:p>
            <a:pPr algn="r" eaLnBrk="1" hangingPunct="1">
              <a:buFont typeface="Wingdings 3" pitchFamily="18" charset="2"/>
              <a:buNone/>
            </a:pPr>
            <a:r>
              <a:rPr lang="el-GR" sz="2400" smtClean="0"/>
              <a:t>Collaborating Partners:</a:t>
            </a:r>
          </a:p>
          <a:p>
            <a:pPr algn="r" eaLnBrk="1" hangingPunct="1"/>
            <a:r>
              <a:rPr lang="de-DE" sz="2400" smtClean="0"/>
              <a:t>Rusenski Universitet “Angel Kanchev”, Ruse, Bulgaria</a:t>
            </a:r>
            <a:endParaRPr lang="el-GR" sz="2400" smtClean="0"/>
          </a:p>
          <a:p>
            <a:pPr algn="r" eaLnBrk="1" hangingPunct="1"/>
            <a:r>
              <a:rPr lang="en-GB" sz="2400" smtClean="0"/>
              <a:t>Fundacio Universitaria Balmes, Vic, Spain</a:t>
            </a:r>
            <a:endParaRPr lang="el-GR" sz="2400" smtClean="0"/>
          </a:p>
          <a:p>
            <a:pPr algn="r" eaLnBrk="1" hangingPunct="1"/>
            <a:r>
              <a:rPr lang="en-GB" sz="2400" smtClean="0"/>
              <a:t>University of Teesside, UK</a:t>
            </a:r>
            <a:endParaRPr lang="el-GR" sz="2400" smtClean="0"/>
          </a:p>
          <a:p>
            <a:pPr algn="r" eaLnBrk="1" hangingPunct="1"/>
            <a:r>
              <a:rPr lang="el-GR" sz="2400" smtClean="0"/>
              <a:t>ENOTHE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115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14313" y="1785938"/>
            <a:ext cx="6072187" cy="18161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800" dirty="0" err="1">
                <a:solidFill>
                  <a:schemeClr val="accent5"/>
                </a:solidFill>
                <a:latin typeface="+mn-lt"/>
              </a:rPr>
              <a:t>Working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to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develop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social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inclusion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for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persons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with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mental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health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problems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immigra</a:t>
            </a:r>
            <a:r>
              <a:rPr lang="en-GB" sz="2800" dirty="0" err="1">
                <a:solidFill>
                  <a:schemeClr val="accent5"/>
                </a:solidFill>
                <a:latin typeface="+mn-lt"/>
              </a:rPr>
              <a:t>nts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and</a:t>
            </a:r>
            <a:r>
              <a:rPr lang="el-GR" sz="28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l-GR" sz="2800" dirty="0" err="1">
                <a:solidFill>
                  <a:schemeClr val="accent5"/>
                </a:solidFill>
                <a:latin typeface="+mn-lt"/>
              </a:rPr>
              <a:t>refugees</a:t>
            </a:r>
            <a:endParaRPr lang="el-GR" sz="28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665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Empowering Learning for Social Inclusion through Occupation (ELSITO)</vt:lpstr>
      <vt:lpstr>Europe today</vt:lpstr>
      <vt:lpstr>Europe today</vt:lpstr>
      <vt:lpstr>Europe today</vt:lpstr>
      <vt:lpstr>WHO principles of action</vt:lpstr>
      <vt:lpstr>WFOT Position statement on human rights</vt:lpstr>
      <vt:lpstr>Slide 7</vt:lpstr>
      <vt:lpstr>Slide 8</vt:lpstr>
      <vt:lpstr>Slide 9</vt:lpstr>
      <vt:lpstr>Slide 10</vt:lpstr>
      <vt:lpstr>Slide 11</vt:lpstr>
      <vt:lpstr>Travelling together</vt:lpstr>
      <vt:lpstr>Visiting projects De Prael Brewery </vt:lpstr>
      <vt:lpstr>Cooking and eating together</vt:lpstr>
      <vt:lpstr>Experiences of social inclusion</vt:lpstr>
      <vt:lpstr>Invited for dinner</vt:lpstr>
      <vt:lpstr>Narratives</vt:lpstr>
      <vt:lpstr>New friends</vt:lpstr>
      <vt:lpstr>Café “Pol parol” meeting place in Leuven, Belgium</vt:lpstr>
      <vt:lpstr>Slide 20</vt:lpstr>
      <vt:lpstr>Slide 21</vt:lpstr>
      <vt:lpstr>Descriptions of projects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Learning for Social Inclusion through Occupation (ELSITO)</dc:title>
  <dc:creator>Sarah</dc:creator>
  <cp:lastModifiedBy>Sarah Kantartzis</cp:lastModifiedBy>
  <cp:revision>46</cp:revision>
  <dcterms:created xsi:type="dcterms:W3CDTF">2010-03-23T18:42:58Z</dcterms:created>
  <dcterms:modified xsi:type="dcterms:W3CDTF">2010-04-29T09:53:53Z</dcterms:modified>
</cp:coreProperties>
</file>